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70" r:id="rId7"/>
    <p:sldId id="269" r:id="rId8"/>
    <p:sldId id="274" r:id="rId9"/>
    <p:sldId id="278" r:id="rId10"/>
    <p:sldId id="271" r:id="rId11"/>
    <p:sldId id="272" r:id="rId12"/>
    <p:sldId id="266" r:id="rId13"/>
    <p:sldId id="273" r:id="rId14"/>
    <p:sldId id="277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216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pPr/>
              <a:t>10/25/22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pPr/>
              <a:t>10/25/22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10/25/22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10/25/22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10/25/22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10/25/22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10/25/22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10/25/22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10/25/22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10/25/22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10/25/22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10/25/22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burnschools.org/domain/484" TargetMode="External"/><Relationship Id="rId2" Type="http://schemas.openxmlformats.org/officeDocument/2006/relationships/hyperlink" Target="mailto:lktyson@auburnschool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ko-KR" altLang="en-US" dirty="0"/>
              <a:t>연례 제목 </a:t>
            </a:r>
            <a:r>
              <a:rPr lang="en-US" dirty="0"/>
              <a:t>I </a:t>
            </a:r>
            <a:r>
              <a:rPr lang="ko-KR" altLang="en-US" dirty="0"/>
              <a:t>회의</a:t>
            </a:r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659" y="366713"/>
            <a:ext cx="9980682" cy="1096962"/>
          </a:xfrm>
        </p:spPr>
        <p:txBody>
          <a:bodyPr>
            <a:noAutofit/>
          </a:bodyPr>
          <a:lstStyle/>
          <a:p>
            <a:r>
              <a:rPr lang="ko-KR" altLang="en-US" sz="4200" dirty="0"/>
              <a:t>제목 </a:t>
            </a:r>
            <a:r>
              <a:rPr lang="en-US" sz="4200" dirty="0"/>
              <a:t>I</a:t>
            </a:r>
            <a:r>
              <a:rPr lang="ko-KR" altLang="en-US" sz="4200" dirty="0"/>
              <a:t>의 부모 및 가족 참여
</a:t>
            </a:r>
            <a:endParaRPr lang="en-US" sz="4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헌신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400" dirty="0"/>
              <a:t>타이틀 </a:t>
            </a:r>
            <a:r>
              <a:rPr lang="en-US" sz="2400" dirty="0"/>
              <a:t>I </a:t>
            </a:r>
            <a:r>
              <a:rPr lang="ko-KR" altLang="en-US" sz="2400" dirty="0"/>
              <a:t>프로그램의 성공은 학생</a:t>
            </a:r>
            <a:r>
              <a:rPr lang="en-US" altLang="ko-KR" sz="2400" dirty="0"/>
              <a:t>, </a:t>
            </a:r>
            <a:r>
              <a:rPr lang="ko-KR" altLang="en-US" sz="2400" dirty="0"/>
              <a:t>학부모 및 교사 간의 강력한 파트너십에 달려 있습니다</a:t>
            </a:r>
            <a:r>
              <a:rPr lang="en-US" altLang="ko-KR" sz="2400" dirty="0"/>
              <a:t>.
</a:t>
            </a:r>
            <a:r>
              <a:rPr lang="ko-KR" altLang="en-US" sz="2400" dirty="0"/>
              <a:t>우리 팀의 노력을 지원하기 위해 우리는 학부모들에게 회의에 참석하고</a:t>
            </a:r>
            <a:r>
              <a:rPr lang="en-US" altLang="ko-KR" sz="2400" dirty="0"/>
              <a:t>, </a:t>
            </a:r>
            <a:r>
              <a:rPr lang="ko-KR" altLang="en-US" sz="2400" dirty="0"/>
              <a:t>교사와 정기적으로 의사 </a:t>
            </a:r>
            <a:r>
              <a:rPr lang="ko-KR" altLang="en-US" sz="2400" dirty="0" err="1"/>
              <a:t>소통을하고</a:t>
            </a:r>
            <a:r>
              <a:rPr lang="en-US" altLang="ko-KR" sz="2400" dirty="0"/>
              <a:t>, </a:t>
            </a:r>
            <a:r>
              <a:rPr lang="ko-KR" altLang="en-US" sz="2400" dirty="0"/>
              <a:t>매일 밤 숙제와 독서로 자녀를 도울 것을 요청합니다</a:t>
            </a:r>
            <a:r>
              <a:rPr lang="en-US" altLang="ko-KR" sz="2400" dirty="0"/>
              <a:t>.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/>
              <a:t>부모의 돈
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400" dirty="0"/>
              <a:t>가족의 밤 실시</a:t>
            </a:r>
            <a:endParaRPr lang="en-US" altLang="ko-KR" sz="2400" dirty="0"/>
          </a:p>
          <a:p>
            <a:pPr lvl="1"/>
            <a:r>
              <a:rPr lang="en-US" dirty="0"/>
              <a:t>Multicultural Night</a:t>
            </a:r>
          </a:p>
          <a:p>
            <a:pPr lvl="1"/>
            <a:r>
              <a:rPr lang="en-US" sz="2000" dirty="0"/>
              <a:t>STEM Night</a:t>
            </a:r>
          </a:p>
          <a:p>
            <a:r>
              <a:rPr lang="ko-KR" altLang="en-US" sz="2400" dirty="0"/>
              <a:t>호스트 학부모 워크샵
가족을 위한 자료</a:t>
            </a:r>
            <a:endParaRPr lang="en-US" altLang="ko-KR" sz="2400" dirty="0"/>
          </a:p>
          <a:p>
            <a:pPr lvl="1"/>
            <a:r>
              <a:rPr lang="ko-KR" altLang="en-US" dirty="0"/>
              <a:t>책</a:t>
            </a:r>
            <a:endParaRPr lang="en-US" dirty="0"/>
          </a:p>
          <a:p>
            <a:pPr lvl="1"/>
            <a:r>
              <a:rPr lang="ko-KR" altLang="en-US" sz="2000" dirty="0"/>
              <a:t>수학 게임
자녀가 학교에서 성공할 수 있도록 돕는 방법에 대한 정보
</a:t>
            </a:r>
            <a:r>
              <a:rPr lang="ko-KR" altLang="en-US" sz="2000" dirty="0" err="1"/>
              <a:t>요청시</a:t>
            </a:r>
            <a:r>
              <a:rPr lang="ko-KR" altLang="en-US" sz="2000" dirty="0"/>
              <a:t> 제공되는 컨퍼런스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18" y="442278"/>
            <a:ext cx="9980682" cy="1096962"/>
          </a:xfrm>
        </p:spPr>
        <p:txBody>
          <a:bodyPr>
            <a:noAutofit/>
          </a:bodyPr>
          <a:lstStyle/>
          <a:p>
            <a:r>
              <a:rPr lang="ko-KR" altLang="en-US" sz="4400" dirty="0"/>
              <a:t>지속적인 학부모 참여
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ko-KR" altLang="en-US" sz="4000" dirty="0"/>
              <a:t>자원 체크 아웃
</a:t>
            </a:r>
            <a:endParaRPr lang="en-US" sz="2000" dirty="0"/>
          </a:p>
          <a:p>
            <a:pPr marL="457200" lvl="1" indent="0">
              <a:buNone/>
            </a:pPr>
            <a:r>
              <a:rPr lang="ko-KR" altLang="en-US" sz="4400" dirty="0" err="1"/>
              <a:t>요청시</a:t>
            </a:r>
            <a:r>
              <a:rPr lang="ko-KR" altLang="en-US" sz="4400" dirty="0"/>
              <a:t> 제공되는 컨퍼런스 및 수업 시연
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381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18" y="411798"/>
            <a:ext cx="9980682" cy="1096962"/>
          </a:xfrm>
        </p:spPr>
        <p:txBody>
          <a:bodyPr>
            <a:noAutofit/>
          </a:bodyPr>
          <a:lstStyle/>
          <a:p>
            <a:r>
              <a:rPr lang="ko-KR" altLang="en-US" sz="4400" dirty="0"/>
              <a:t>연락처 정보
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r>
              <a:rPr lang="en-US" sz="4400" dirty="0"/>
              <a:t>Lauren Tyson</a:t>
            </a:r>
          </a:p>
          <a:p>
            <a:pPr algn="ctr">
              <a:buNone/>
            </a:pPr>
            <a:r>
              <a:rPr lang="en-US" sz="4400" dirty="0">
                <a:solidFill>
                  <a:srgbClr val="000000"/>
                </a:solidFill>
                <a:hlinkClick r:id="rId2"/>
              </a:rPr>
              <a:t>lktyson@auburnschools.org</a:t>
            </a:r>
            <a:endParaRPr lang="en-US" sz="4400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en-US" sz="4400" dirty="0"/>
              <a:t>334-887-4900</a:t>
            </a:r>
          </a:p>
          <a:p>
            <a:pPr algn="ctr">
              <a:buNone/>
            </a:pPr>
            <a:r>
              <a:rPr lang="en-US" sz="4400" dirty="0">
                <a:hlinkClick r:id="rId3"/>
              </a:rPr>
              <a:t>https://www.auburnschools.org/domain/484</a:t>
            </a: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5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442278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ko-KR" altLang="en-US" sz="5000" dirty="0"/>
              <a:t>연례 제목 </a:t>
            </a:r>
            <a:r>
              <a:rPr lang="en-US" sz="5000" dirty="0"/>
              <a:t>I </a:t>
            </a:r>
            <a:r>
              <a:rPr lang="ko-KR" altLang="en-US" sz="5000" dirty="0"/>
              <a:t>회의
</a:t>
            </a:r>
            <a:endParaRPr lang="en-US" sz="5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2011 </a:t>
            </a:r>
            <a:r>
              <a:rPr lang="ko-KR" altLang="en-US" sz="2800" dirty="0"/>
              <a:t>년 </a:t>
            </a:r>
            <a:r>
              <a:rPr lang="en-US" sz="2800" dirty="0"/>
              <a:t>No Child Left Behind Act</a:t>
            </a:r>
            <a:r>
              <a:rPr lang="ko-KR" altLang="en-US" sz="2800" dirty="0"/>
              <a:t>는 각 타이틀 </a:t>
            </a:r>
            <a:r>
              <a:rPr lang="en-US" sz="2800" dirty="0"/>
              <a:t>I </a:t>
            </a:r>
            <a:r>
              <a:rPr lang="ko-KR" altLang="en-US" sz="2800" dirty="0"/>
              <a:t>학교가 연례 타이틀 </a:t>
            </a:r>
            <a:r>
              <a:rPr lang="en-US" sz="2800" dirty="0"/>
              <a:t>I </a:t>
            </a:r>
            <a:r>
              <a:rPr lang="ko-KR" altLang="en-US" sz="2800" dirty="0"/>
              <a:t>학부모 회의를 개최 할 것을 요구합니다 </a:t>
            </a:r>
            <a:r>
              <a:rPr lang="en-US" altLang="ko-KR" sz="2800" dirty="0"/>
              <a:t>......</a:t>
            </a:r>
          </a:p>
          <a:p>
            <a:pPr lvl="1"/>
            <a:r>
              <a:rPr lang="en-US" sz="2400" dirty="0"/>
              <a:t>Title I</a:t>
            </a:r>
            <a:r>
              <a:rPr lang="ko-KR" altLang="en-US" sz="2400" dirty="0"/>
              <a:t>에 대한 학교의 참여를 알리기
제목 </a:t>
            </a:r>
            <a:r>
              <a:rPr lang="en-US" sz="2400" dirty="0"/>
              <a:t>I</a:t>
            </a:r>
            <a:r>
              <a:rPr lang="ko-KR" altLang="en-US" sz="2400" dirty="0"/>
              <a:t>의 요구 사항 설명
</a:t>
            </a:r>
            <a:r>
              <a:rPr lang="ko-KR" altLang="en-US" sz="2800" dirty="0"/>
              <a:t>부모님이 타이틀 </a:t>
            </a:r>
            <a:r>
              <a:rPr lang="en-US" sz="2800" dirty="0"/>
              <a:t>I</a:t>
            </a:r>
            <a:r>
              <a:rPr lang="ko-KR" altLang="en-US" sz="2800" dirty="0"/>
              <a:t>에 참여하도록 격려하십시오</a:t>
            </a:r>
            <a:r>
              <a:rPr lang="en-US" altLang="ko-KR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18" y="427038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ko-KR" altLang="en-US" sz="5000" dirty="0"/>
              <a:t>제목 </a:t>
            </a:r>
            <a:r>
              <a:rPr lang="en-US" sz="5000" dirty="0"/>
              <a:t>I</a:t>
            </a:r>
            <a:r>
              <a:rPr lang="ko-KR" altLang="en-US" sz="5000" dirty="0"/>
              <a:t>이란 무엇입니까</a:t>
            </a:r>
            <a:r>
              <a:rPr lang="en-US" altLang="ko-KR" sz="5000" dirty="0"/>
              <a:t>?
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600" b="1" dirty="0"/>
              <a:t>제목 </a:t>
            </a:r>
            <a:r>
              <a:rPr lang="en-US" sz="3600" b="1" dirty="0"/>
              <a:t>I </a:t>
            </a:r>
            <a:r>
              <a:rPr lang="ko-KR" altLang="en-US" sz="3600" b="1" dirty="0"/>
              <a:t>법의 섹션 </a:t>
            </a:r>
            <a:r>
              <a:rPr lang="en-US" altLang="ko-KR" sz="3600" b="1" dirty="0"/>
              <a:t>1001</a:t>
            </a:r>
            <a:r>
              <a:rPr lang="ko-KR" altLang="en-US" sz="3600" b="1" dirty="0"/>
              <a:t>은 말합니다 </a:t>
            </a:r>
            <a:r>
              <a:rPr lang="en-US" altLang="ko-KR" sz="3600" b="1" dirty="0"/>
              <a:t>.....</a:t>
            </a:r>
          </a:p>
          <a:p>
            <a:pPr marL="0" indent="0">
              <a:buNone/>
            </a:pPr>
            <a:r>
              <a:rPr lang="ko-KR" altLang="en-US" sz="3200" dirty="0"/>
              <a:t>이 프로그램의 목적은 모든 어린이들이 높은 수준의 교육을 받고 최소한 도전적인 주 학업 표준 및 주 학업 평가에 대한 숙련도에 도달 할 </a:t>
            </a:r>
            <a:r>
              <a:rPr lang="ko-KR" altLang="en-US" sz="3200" dirty="0" err="1"/>
              <a:t>수있는</a:t>
            </a:r>
            <a:r>
              <a:rPr lang="ko-KR" altLang="en-US" sz="3200" dirty="0"/>
              <a:t> 공정하고 평등하며 중요한 기회를 </a:t>
            </a:r>
            <a:r>
              <a:rPr lang="ko-KR" altLang="en-US" sz="3200" dirty="0" err="1"/>
              <a:t>갖도록하는</a:t>
            </a:r>
            <a:r>
              <a:rPr lang="ko-KR" altLang="en-US" sz="3200" dirty="0"/>
              <a:t> 것입니다</a:t>
            </a:r>
            <a:r>
              <a:rPr lang="en-US" altLang="ko-KR" sz="3200" dirty="0"/>
              <a:t>.
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811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18" y="427038"/>
            <a:ext cx="9980682" cy="1096962"/>
          </a:xfrm>
        </p:spPr>
        <p:txBody>
          <a:bodyPr>
            <a:noAutofit/>
          </a:bodyPr>
          <a:lstStyle/>
          <a:p>
            <a:r>
              <a:rPr lang="ko-KR" altLang="en-US" sz="3600" dirty="0"/>
              <a:t>타이틀 </a:t>
            </a:r>
            <a:r>
              <a:rPr lang="en-US" sz="3600" dirty="0"/>
              <a:t>I </a:t>
            </a:r>
            <a:r>
              <a:rPr lang="ko-KR" altLang="en-US" sz="3600" dirty="0" err="1"/>
              <a:t>학교가된다는</a:t>
            </a:r>
            <a:r>
              <a:rPr lang="ko-KR" altLang="en-US" sz="3600" dirty="0"/>
              <a:t> 것은 무엇을 의미합니까</a:t>
            </a:r>
            <a:r>
              <a:rPr lang="en-US" altLang="ko-KR" sz="3600" dirty="0"/>
              <a:t>?
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타이틀 </a:t>
            </a:r>
            <a:r>
              <a:rPr lang="en-US" sz="2800" dirty="0"/>
              <a:t>I </a:t>
            </a:r>
            <a:r>
              <a:rPr lang="ko-KR" altLang="en-US" sz="2800" dirty="0" err="1"/>
              <a:t>학교가된다는</a:t>
            </a:r>
            <a:r>
              <a:rPr lang="ko-KR" altLang="en-US" sz="2800" dirty="0"/>
              <a:t> 것은 학교의 기존 프로그램을 보완하기 위해 연방 기금을 받는다는 것을 의미합니다</a:t>
            </a:r>
            <a:r>
              <a:rPr lang="en-US" altLang="ko-KR" sz="2800" dirty="0"/>
              <a:t>.  </a:t>
            </a:r>
            <a:r>
              <a:rPr lang="ko-KR" altLang="en-US" sz="2800" dirty="0"/>
              <a:t>이 달러는 </a:t>
            </a:r>
            <a:r>
              <a:rPr lang="en-US" altLang="ko-KR" sz="2800" dirty="0"/>
              <a:t>........</a:t>
            </a:r>
          </a:p>
          <a:p>
            <a:pPr lvl="1"/>
            <a:r>
              <a:rPr lang="ko-KR" altLang="en-US" sz="2400" dirty="0"/>
              <a:t>학업 장애가 있는 것으로 확인된 학생들에게 지원 제공
</a:t>
            </a:r>
            <a:r>
              <a:rPr lang="ko-KR" altLang="en-US" sz="2800" dirty="0"/>
              <a:t>보충 직원 및</a:t>
            </a:r>
            <a:r>
              <a:rPr lang="en-US" altLang="ko-KR" sz="2800" dirty="0"/>
              <a:t>/</a:t>
            </a:r>
            <a:r>
              <a:rPr lang="ko-KR" altLang="en-US" sz="2800" dirty="0"/>
              <a:t>또는 자료
부모 및 가족 참여 활동</a:t>
            </a:r>
            <a:endParaRPr lang="en-US" sz="2800" dirty="0"/>
          </a:p>
          <a:p>
            <a:r>
              <a:rPr lang="ko-KR" altLang="en-US" sz="2800" dirty="0"/>
              <a:t>타이틀 </a:t>
            </a:r>
            <a:r>
              <a:rPr lang="en-US" sz="2800" dirty="0"/>
              <a:t>I </a:t>
            </a:r>
            <a:r>
              <a:rPr lang="ko-KR" altLang="en-US" sz="2800" dirty="0" err="1"/>
              <a:t>학교가된다는</a:t>
            </a:r>
            <a:r>
              <a:rPr lang="ko-KR" altLang="en-US" sz="2800" dirty="0"/>
              <a:t> 것은 부모의 참여를 촉진한다는 것을 의미합니다</a:t>
            </a:r>
            <a:r>
              <a:rPr lang="en-US" altLang="ko-KR" sz="2800" dirty="0"/>
              <a:t>.
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684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54" y="335280"/>
            <a:ext cx="10548730" cy="1096962"/>
          </a:xfrm>
        </p:spPr>
        <p:txBody>
          <a:bodyPr>
            <a:noAutofit/>
          </a:bodyPr>
          <a:lstStyle/>
          <a:p>
            <a:r>
              <a:rPr lang="ko-KR" altLang="en-US" sz="4000" dirty="0"/>
              <a:t>연간 지속적인 개선 계획</a:t>
            </a:r>
            <a:r>
              <a:rPr lang="en-US" altLang="ko-KR" sz="4000" dirty="0"/>
              <a:t>(</a:t>
            </a:r>
            <a:r>
              <a:rPr lang="en-US" sz="4000" dirty="0"/>
              <a:t>ACIP)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600" dirty="0"/>
              <a:t>매년 </a:t>
            </a:r>
            <a:r>
              <a:rPr lang="en-US" sz="2600" dirty="0"/>
              <a:t>Title I </a:t>
            </a:r>
            <a:r>
              <a:rPr lang="ko-KR" altLang="en-US" sz="2600" dirty="0"/>
              <a:t>학교는 학교의 강점과 약점을 결정하기 위해 학교 및 평가 데이터를 분석하여 </a:t>
            </a:r>
            <a:r>
              <a:rPr lang="en-US" sz="2600" dirty="0"/>
              <a:t>ACIP</a:t>
            </a:r>
            <a:r>
              <a:rPr lang="ko-KR" altLang="en-US" sz="2600" dirty="0" err="1"/>
              <a:t>를</a:t>
            </a:r>
            <a:r>
              <a:rPr lang="ko-KR" altLang="en-US" sz="2600" dirty="0"/>
              <a:t> 개발합니다</a:t>
            </a:r>
            <a:r>
              <a:rPr lang="en-US" altLang="ko-KR" sz="2600" dirty="0"/>
              <a:t>.  </a:t>
            </a:r>
            <a:r>
              <a:rPr lang="ko-KR" altLang="en-US" sz="2600" dirty="0"/>
              <a:t>이 분석에서 파생 된 정보는 학년도의 학습 목표를 결정하는 데 사용됩니다</a:t>
            </a:r>
            <a:r>
              <a:rPr lang="en-US" altLang="ko-KR" sz="2600" dirty="0"/>
              <a:t>.
</a:t>
            </a:r>
            <a:r>
              <a:rPr lang="ko-KR" altLang="en-US" sz="2600" dirty="0"/>
              <a:t>타이틀 </a:t>
            </a:r>
            <a:r>
              <a:rPr lang="en-US" sz="2600" dirty="0"/>
              <a:t>I </a:t>
            </a:r>
            <a:r>
              <a:rPr lang="ko-KR" altLang="en-US" sz="2600" dirty="0"/>
              <a:t>기금은 이러한 학습 목표를 지원하는 데 사용됩니다</a:t>
            </a:r>
            <a:r>
              <a:rPr lang="en-US" altLang="ko-KR" sz="2600" dirty="0"/>
              <a:t>.
</a:t>
            </a:r>
            <a:r>
              <a:rPr lang="en-US" sz="2600" dirty="0"/>
              <a:t>ACIP</a:t>
            </a:r>
            <a:r>
              <a:rPr lang="ko-KR" altLang="en-US" sz="2600" dirty="0"/>
              <a:t>는 이해 관계자 검토를 위해 학교 사무실</a:t>
            </a:r>
            <a:r>
              <a:rPr lang="en-US" altLang="ko-KR" sz="2600" dirty="0"/>
              <a:t>, </a:t>
            </a:r>
            <a:r>
              <a:rPr lang="ko-KR" altLang="en-US" sz="2600" dirty="0"/>
              <a:t>미디어 센터 및 타이틀 </a:t>
            </a:r>
            <a:r>
              <a:rPr lang="en-US" sz="2600" dirty="0"/>
              <a:t>I </a:t>
            </a:r>
            <a:r>
              <a:rPr lang="ko-KR" altLang="en-US" sz="2600" dirty="0"/>
              <a:t>룸에 저장됩니다</a:t>
            </a:r>
            <a:r>
              <a:rPr lang="en-US" altLang="ko-KR" sz="2600" dirty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0526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50520"/>
            <a:ext cx="9872869" cy="1096962"/>
          </a:xfrm>
        </p:spPr>
        <p:txBody>
          <a:bodyPr>
            <a:noAutofit/>
          </a:bodyPr>
          <a:lstStyle/>
          <a:p>
            <a:r>
              <a:rPr lang="en-US" sz="4000" dirty="0"/>
              <a:t>2022-2023 ACIP </a:t>
            </a:r>
            <a:r>
              <a:rPr lang="ko-KR" altLang="en-US" sz="4000" dirty="0"/>
              <a:t>목표
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000" dirty="0"/>
              <a:t>다양한 학습자의 요구를 충족시키기 위해 커리큘럼 전반에 걸쳐 독서 교육을 조정하십시오</a:t>
            </a:r>
            <a:r>
              <a:rPr lang="en-US" altLang="ko-KR" sz="3000" dirty="0"/>
              <a:t>.
</a:t>
            </a:r>
            <a:r>
              <a:rPr lang="ko-KR" altLang="en-US" sz="3000" dirty="0"/>
              <a:t>다양한 학습자의 요구를 충족시키기 위해 커리큘럼 전반에 걸쳐 수학 교육을 조정하십시오</a:t>
            </a:r>
            <a:r>
              <a:rPr lang="en-US" altLang="ko-KR" sz="3000" dirty="0"/>
              <a:t>.
</a:t>
            </a:r>
            <a:r>
              <a:rPr lang="ko-KR" altLang="en-US" sz="3000" dirty="0"/>
              <a:t>학교 전체에서 일관된 행동 계획을 활용하십시오</a:t>
            </a:r>
            <a:r>
              <a:rPr lang="en-US" altLang="ko-KR" sz="3000" dirty="0"/>
              <a:t>.
</a:t>
            </a:r>
            <a:r>
              <a:rPr lang="ko-KR" altLang="en-US" sz="3000" dirty="0"/>
              <a:t>다양하고 포괄적 인 환경을 모델링하십시오</a:t>
            </a:r>
            <a:r>
              <a:rPr lang="en-US" altLang="ko-KR" sz="3000" dirty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982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20040"/>
            <a:ext cx="9980682" cy="1096962"/>
          </a:xfrm>
        </p:spPr>
        <p:txBody>
          <a:bodyPr>
            <a:noAutofit/>
          </a:bodyPr>
          <a:lstStyle/>
          <a:p>
            <a:r>
              <a:rPr lang="ko-KR" altLang="en-US" sz="4000" dirty="0"/>
              <a:t>우리는 어떻게 이것을 성취 할 수 있습니까</a:t>
            </a:r>
            <a:r>
              <a:rPr lang="en-US" altLang="ko-KR" sz="4000" dirty="0"/>
              <a:t>?
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600" dirty="0"/>
              <a:t>주 및 학업 표준에 부합하는 교육 자료 활용
풍부하고 가속화 된 개입 프로그램 제공
아이들이 효과적이고 연구 기반의 교육 전략과 도전적인 학업 내용에 접근 할 수 </a:t>
            </a:r>
            <a:r>
              <a:rPr lang="ko-KR" altLang="en-US" sz="2600" dirty="0" err="1"/>
              <a:t>있도록하십시오</a:t>
            </a:r>
            <a:r>
              <a:rPr lang="en-US" altLang="ko-KR" sz="2600" dirty="0"/>
              <a:t>.
</a:t>
            </a:r>
            <a:r>
              <a:rPr lang="ko-KR" altLang="en-US" sz="2600" dirty="0"/>
              <a:t>학생들에 대한 일관된 기대치를 설정하고 이해 관계자와 이러한 기대치를 전달하십시오</a:t>
            </a:r>
            <a:r>
              <a:rPr lang="en-US" altLang="ko-KR" sz="2600" dirty="0"/>
              <a:t>.
</a:t>
            </a:r>
            <a:r>
              <a:rPr lang="ko-KR" altLang="en-US" sz="2600" dirty="0"/>
              <a:t>부모 및 지역 사회 참여 향상
모든 이해 관계자와 공동 작업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336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409492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ko-KR" altLang="en-US" sz="5000" dirty="0"/>
              <a:t>타이틀 </a:t>
            </a:r>
            <a:r>
              <a:rPr lang="en-US" sz="5000" dirty="0"/>
              <a:t>I </a:t>
            </a:r>
            <a:r>
              <a:rPr lang="ko-KR" altLang="en-US" sz="5000" dirty="0"/>
              <a:t>서비스는 누가 받나요</a:t>
            </a:r>
            <a:r>
              <a:rPr lang="en-US" altLang="ko-KR" sz="5000" dirty="0"/>
              <a:t>?
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787348"/>
          </a:xfrm>
        </p:spPr>
        <p:txBody>
          <a:bodyPr>
            <a:noAutofit/>
          </a:bodyPr>
          <a:lstStyle/>
          <a:p>
            <a:r>
              <a:rPr lang="ko-KR" altLang="en-US" sz="2200" dirty="0"/>
              <a:t>읽기 및 </a:t>
            </a:r>
            <a:r>
              <a:rPr lang="en-US" altLang="ko-KR" sz="2200" dirty="0"/>
              <a:t>/ </a:t>
            </a:r>
            <a:r>
              <a:rPr lang="ko-KR" altLang="en-US" sz="2200" dirty="0"/>
              <a:t>또는 수학에서 학년 수준 수준 수준 이하로 수행하는 학생들은 특정 기술에 대한 집중적 인 개입을 </a:t>
            </a:r>
            <a:r>
              <a:rPr lang="ko-KR" altLang="en-US" sz="2200" dirty="0" err="1"/>
              <a:t>받게됩니다</a:t>
            </a:r>
            <a:r>
              <a:rPr lang="en-US" altLang="ko-KR" sz="2200" dirty="0"/>
              <a:t>.
</a:t>
            </a:r>
            <a:r>
              <a:rPr lang="ko-KR" altLang="en-US" sz="2200" dirty="0"/>
              <a:t>이 개입이 필요한 학생들은 </a:t>
            </a:r>
            <a:r>
              <a:rPr lang="en-US" sz="2200" dirty="0"/>
              <a:t>STAR </a:t>
            </a:r>
            <a:r>
              <a:rPr lang="ko-KR" altLang="en-US" sz="2200" dirty="0"/>
              <a:t>테스트</a:t>
            </a:r>
            <a:r>
              <a:rPr lang="en-US" altLang="ko-KR" sz="2200" dirty="0"/>
              <a:t>, </a:t>
            </a:r>
            <a:r>
              <a:rPr lang="en-US" sz="2200" dirty="0"/>
              <a:t>CBM (</a:t>
            </a:r>
            <a:r>
              <a:rPr lang="ko-KR" altLang="en-US" sz="2200" dirty="0"/>
              <a:t>커리큘럼 기반 측정</a:t>
            </a:r>
            <a:r>
              <a:rPr lang="en-US" altLang="ko-KR" sz="2200" dirty="0"/>
              <a:t>), </a:t>
            </a:r>
            <a:r>
              <a:rPr lang="ko-KR" altLang="en-US" sz="2200" dirty="0"/>
              <a:t>교실 평가 및 </a:t>
            </a:r>
            <a:r>
              <a:rPr lang="en-US" altLang="ko-KR" sz="2200" dirty="0"/>
              <a:t>/ </a:t>
            </a:r>
            <a:r>
              <a:rPr lang="ko-KR" altLang="en-US" sz="2200" dirty="0"/>
              <a:t>또는 학업 성적에 따라 교실 교사의 추천을 통해 식별 될 수 있습니다</a:t>
            </a:r>
            <a:r>
              <a:rPr lang="en-US" altLang="ko-KR" sz="2200" dirty="0"/>
              <a:t>.
</a:t>
            </a:r>
            <a:r>
              <a:rPr lang="ko-KR" altLang="en-US" sz="2200" dirty="0"/>
              <a:t>수집 된 정보를 바탕으로 교사는 학생을 </a:t>
            </a:r>
            <a:r>
              <a:rPr lang="en-US" sz="2200" dirty="0" err="1"/>
              <a:t>RtI</a:t>
            </a:r>
            <a:r>
              <a:rPr lang="en-US" sz="2200" dirty="0"/>
              <a:t> </a:t>
            </a:r>
            <a:r>
              <a:rPr lang="ko-KR" altLang="en-US" sz="2200" dirty="0"/>
              <a:t>팀 </a:t>
            </a:r>
            <a:r>
              <a:rPr lang="en-US" altLang="ko-KR" sz="2200" dirty="0"/>
              <a:t>(</a:t>
            </a:r>
            <a:r>
              <a:rPr lang="ko-KR" altLang="en-US" sz="2200" dirty="0"/>
              <a:t>개입에 대한 응답</a:t>
            </a:r>
            <a:r>
              <a:rPr lang="en-US" altLang="ko-KR" sz="2200" dirty="0"/>
              <a:t>)</a:t>
            </a:r>
            <a:r>
              <a:rPr lang="ko-KR" altLang="en-US" sz="2200" dirty="0"/>
              <a:t>에 추천합니다</a:t>
            </a:r>
            <a:r>
              <a:rPr lang="en-US" altLang="ko-KR" sz="2200" dirty="0"/>
              <a:t>. </a:t>
            </a:r>
            <a:r>
              <a:rPr lang="en-US" sz="2200" dirty="0" err="1"/>
              <a:t>RtI</a:t>
            </a:r>
            <a:r>
              <a:rPr lang="en-US" sz="2200" dirty="0"/>
              <a:t> </a:t>
            </a:r>
            <a:r>
              <a:rPr lang="ko-KR" altLang="en-US" sz="2200" dirty="0"/>
              <a:t>팀은 정기적으로 예정된 간격으로 만나 학생 데이터를 검토하고 </a:t>
            </a:r>
            <a:r>
              <a:rPr lang="en-US" sz="2200" dirty="0"/>
              <a:t>Tier 2 </a:t>
            </a:r>
            <a:r>
              <a:rPr lang="ko-KR" altLang="en-US" sz="2200" dirty="0"/>
              <a:t>및 </a:t>
            </a:r>
            <a:r>
              <a:rPr lang="en-US" sz="2200" dirty="0"/>
              <a:t>Tier 3 </a:t>
            </a:r>
            <a:r>
              <a:rPr lang="ko-KR" altLang="en-US" sz="2200" dirty="0"/>
              <a:t>개입에 학생 </a:t>
            </a:r>
            <a:r>
              <a:rPr lang="ko-KR" altLang="en-US" sz="2200" dirty="0" err="1"/>
              <a:t>포함을위한</a:t>
            </a:r>
            <a:r>
              <a:rPr lang="ko-KR" altLang="en-US" sz="2200" dirty="0"/>
              <a:t> 권장 사항을 제시합니다</a:t>
            </a:r>
            <a:r>
              <a:rPr lang="en-US" altLang="ko-KR" sz="2200" dirty="0"/>
              <a:t>. </a:t>
            </a:r>
            <a:r>
              <a:rPr lang="en-US" sz="2200" dirty="0"/>
              <a:t>Tier 3</a:t>
            </a:r>
            <a:r>
              <a:rPr lang="ko-KR" altLang="en-US" sz="2200" dirty="0"/>
              <a:t>로 식별된 학생들은 타이틀 </a:t>
            </a:r>
            <a:r>
              <a:rPr lang="en-US" sz="2200" dirty="0"/>
              <a:t>I </a:t>
            </a:r>
            <a:r>
              <a:rPr lang="ko-KR" altLang="en-US" sz="2200" dirty="0"/>
              <a:t>서비스를 받게 됩니다</a:t>
            </a:r>
            <a:r>
              <a:rPr lang="en-US" altLang="ko-KR" sz="2200" dirty="0"/>
              <a:t>.
</a:t>
            </a:r>
            <a:r>
              <a:rPr lang="ko-KR" altLang="en-US" sz="2200" dirty="0"/>
              <a:t>학부모는 자녀가 </a:t>
            </a:r>
            <a:r>
              <a:rPr lang="ko-KR" altLang="en-US" sz="2200" dirty="0" err="1"/>
              <a:t>티어에</a:t>
            </a:r>
            <a:r>
              <a:rPr lang="ko-KR" altLang="en-US" sz="2200" dirty="0"/>
              <a:t> 배치된 경우 </a:t>
            </a:r>
            <a:r>
              <a:rPr lang="en-US" sz="2200" dirty="0" err="1"/>
              <a:t>RtI</a:t>
            </a:r>
            <a:r>
              <a:rPr lang="en-US" sz="2200" dirty="0"/>
              <a:t> </a:t>
            </a:r>
            <a:r>
              <a:rPr lang="ko-KR" altLang="en-US" sz="2200" dirty="0"/>
              <a:t>팀으로부터 통보를 받게 됩니다</a:t>
            </a:r>
            <a:r>
              <a:rPr lang="en-US" altLang="ko-KR" sz="2200" dirty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024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442277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ko-KR" altLang="en-US" sz="5000" dirty="0"/>
              <a:t>제목 </a:t>
            </a:r>
            <a:r>
              <a:rPr lang="en-US" sz="5000" dirty="0"/>
              <a:t>I</a:t>
            </a:r>
            <a:r>
              <a:rPr lang="ko-KR" altLang="en-US" sz="5000" dirty="0"/>
              <a:t>에 사용되는 프로그램
</a:t>
            </a:r>
            <a:endParaRPr lang="en-US" sz="5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Phonics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SPIRE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Orton Gillingham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Leveled Literacy Intervention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Lexia </a:t>
            </a:r>
            <a:r>
              <a:rPr lang="en-US" altLang="ko-KR" sz="2400" dirty="0"/>
              <a:t>(</a:t>
            </a:r>
            <a:r>
              <a:rPr lang="ko-KR" altLang="en-US" sz="2400" dirty="0"/>
              <a:t>모든 학생들이 사용하는 컴퓨터 기반 프로그램</a:t>
            </a:r>
            <a:r>
              <a:rPr lang="en-US" altLang="ko-KR" sz="2400" dirty="0"/>
              <a:t>)
</a:t>
            </a:r>
            <a:r>
              <a:rPr lang="en-US" sz="2400" dirty="0"/>
              <a:t>Number Talks </a:t>
            </a:r>
            <a:r>
              <a:rPr lang="en-US" altLang="ko-KR" sz="2400" dirty="0"/>
              <a:t>(</a:t>
            </a:r>
            <a:r>
              <a:rPr lang="ko-KR" altLang="en-US" sz="2400" dirty="0"/>
              <a:t>모든 교실에서 사용되는 매일 수학 강연</a:t>
            </a:r>
            <a:r>
              <a:rPr lang="en-US" altLang="ko-KR" sz="2400" dirty="0"/>
              <a:t>)
</a:t>
            </a:r>
            <a:r>
              <a:rPr lang="en-US" sz="2400" dirty="0"/>
              <a:t>Envision Math Intervention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751</TotalTime>
  <Words>642</Words>
  <Application>Microsoft Macintosh PowerPoint</Application>
  <PresentationFormat>Widescreen</PresentationFormat>
  <Paragraphs>47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Euphemia</vt:lpstr>
      <vt:lpstr>Plantagenet Cherokee</vt:lpstr>
      <vt:lpstr>Wingdings</vt:lpstr>
      <vt:lpstr>Academic Literature 16x9</vt:lpstr>
      <vt:lpstr>연례 제목 I 회의</vt:lpstr>
      <vt:lpstr>연례 제목 I 회의
</vt:lpstr>
      <vt:lpstr>제목 I이란 무엇입니까?
</vt:lpstr>
      <vt:lpstr>타이틀 I 학교가된다는 것은 무엇을 의미합니까?
</vt:lpstr>
      <vt:lpstr>연간 지속적인 개선 계획(ACIP)
</vt:lpstr>
      <vt:lpstr>2022-2023 ACIP 목표
</vt:lpstr>
      <vt:lpstr>우리는 어떻게 이것을 성취 할 수 있습니까?
</vt:lpstr>
      <vt:lpstr>타이틀 I 서비스는 누가 받나요?
</vt:lpstr>
      <vt:lpstr>제목 I에 사용되는 프로그램
</vt:lpstr>
      <vt:lpstr>제목 I의 부모 및 가족 참여
</vt:lpstr>
      <vt:lpstr>지속적인 학부모 참여
</vt:lpstr>
      <vt:lpstr>연락처 정보
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Title I meeting</dc:title>
  <dc:creator>Nolen, Tonya</dc:creator>
  <cp:lastModifiedBy>Tyson, Lauren</cp:lastModifiedBy>
  <cp:revision>38</cp:revision>
  <dcterms:created xsi:type="dcterms:W3CDTF">2016-09-09T18:10:03Z</dcterms:created>
  <dcterms:modified xsi:type="dcterms:W3CDTF">2022-10-25T22:56:35Z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